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24"/>
  </p:notesMasterIdLst>
  <p:handoutMasterIdLst>
    <p:handoutMasterId r:id="rId125"/>
  </p:handoutMasterIdLst>
  <p:sldIdLst>
    <p:sldId id="349" r:id="rId2"/>
    <p:sldId id="338" r:id="rId3"/>
    <p:sldId id="257" r:id="rId4"/>
    <p:sldId id="258" r:id="rId5"/>
    <p:sldId id="259" r:id="rId6"/>
    <p:sldId id="260" r:id="rId7"/>
    <p:sldId id="352" r:id="rId8"/>
    <p:sldId id="385" r:id="rId9"/>
    <p:sldId id="413" r:id="rId10"/>
    <p:sldId id="345" r:id="rId11"/>
    <p:sldId id="346" r:id="rId12"/>
    <p:sldId id="369" r:id="rId13"/>
    <p:sldId id="370" r:id="rId14"/>
    <p:sldId id="371" r:id="rId15"/>
    <p:sldId id="372" r:id="rId16"/>
    <p:sldId id="373" r:id="rId17"/>
    <p:sldId id="374" r:id="rId18"/>
    <p:sldId id="383" r:id="rId19"/>
    <p:sldId id="510" r:id="rId20"/>
    <p:sldId id="509" r:id="rId21"/>
    <p:sldId id="511" r:id="rId22"/>
    <p:sldId id="512" r:id="rId23"/>
    <p:sldId id="514" r:id="rId24"/>
    <p:sldId id="513" r:id="rId25"/>
    <p:sldId id="503" r:id="rId26"/>
    <p:sldId id="508" r:id="rId27"/>
    <p:sldId id="398" r:id="rId28"/>
    <p:sldId id="348" r:id="rId29"/>
    <p:sldId id="506" r:id="rId30"/>
    <p:sldId id="507" r:id="rId31"/>
    <p:sldId id="399" r:id="rId32"/>
    <p:sldId id="412" r:id="rId33"/>
    <p:sldId id="407" r:id="rId34"/>
    <p:sldId id="411" r:id="rId35"/>
    <p:sldId id="410" r:id="rId36"/>
    <p:sldId id="504" r:id="rId37"/>
    <p:sldId id="505" r:id="rId38"/>
    <p:sldId id="384" r:id="rId39"/>
    <p:sldId id="454" r:id="rId40"/>
    <p:sldId id="455" r:id="rId41"/>
    <p:sldId id="456" r:id="rId42"/>
    <p:sldId id="457" r:id="rId43"/>
    <p:sldId id="458" r:id="rId44"/>
    <p:sldId id="459" r:id="rId45"/>
    <p:sldId id="453" r:id="rId46"/>
    <p:sldId id="386" r:id="rId47"/>
    <p:sldId id="387" r:id="rId48"/>
    <p:sldId id="460" r:id="rId49"/>
    <p:sldId id="461" r:id="rId50"/>
    <p:sldId id="462" r:id="rId51"/>
    <p:sldId id="463" r:id="rId52"/>
    <p:sldId id="464" r:id="rId53"/>
    <p:sldId id="465" r:id="rId54"/>
    <p:sldId id="466" r:id="rId55"/>
    <p:sldId id="467" r:id="rId56"/>
    <p:sldId id="468" r:id="rId57"/>
    <p:sldId id="469" r:id="rId58"/>
    <p:sldId id="470" r:id="rId59"/>
    <p:sldId id="471" r:id="rId60"/>
    <p:sldId id="472" r:id="rId61"/>
    <p:sldId id="473" r:id="rId62"/>
    <p:sldId id="474" r:id="rId63"/>
    <p:sldId id="475" r:id="rId64"/>
    <p:sldId id="522" r:id="rId65"/>
    <p:sldId id="523" r:id="rId66"/>
    <p:sldId id="524" r:id="rId67"/>
    <p:sldId id="525" r:id="rId68"/>
    <p:sldId id="526" r:id="rId69"/>
    <p:sldId id="521" r:id="rId70"/>
    <p:sldId id="516" r:id="rId71"/>
    <p:sldId id="515" r:id="rId72"/>
    <p:sldId id="517" r:id="rId73"/>
    <p:sldId id="518" r:id="rId74"/>
    <p:sldId id="520" r:id="rId75"/>
    <p:sldId id="519" r:id="rId76"/>
    <p:sldId id="476" r:id="rId77"/>
    <p:sldId id="480" r:id="rId78"/>
    <p:sldId id="481" r:id="rId79"/>
    <p:sldId id="483" r:id="rId80"/>
    <p:sldId id="484" r:id="rId81"/>
    <p:sldId id="485" r:id="rId82"/>
    <p:sldId id="486" r:id="rId83"/>
    <p:sldId id="482" r:id="rId84"/>
    <p:sldId id="487" r:id="rId85"/>
    <p:sldId id="488" r:id="rId86"/>
    <p:sldId id="489" r:id="rId87"/>
    <p:sldId id="490" r:id="rId88"/>
    <p:sldId id="491" r:id="rId89"/>
    <p:sldId id="492" r:id="rId90"/>
    <p:sldId id="493" r:id="rId91"/>
    <p:sldId id="494" r:id="rId92"/>
    <p:sldId id="496" r:id="rId93"/>
    <p:sldId id="497" r:id="rId94"/>
    <p:sldId id="498" r:id="rId95"/>
    <p:sldId id="495" r:id="rId96"/>
    <p:sldId id="499" r:id="rId97"/>
    <p:sldId id="500" r:id="rId98"/>
    <p:sldId id="501" r:id="rId99"/>
    <p:sldId id="477" r:id="rId100"/>
    <p:sldId id="478" r:id="rId101"/>
    <p:sldId id="375" r:id="rId102"/>
    <p:sldId id="376" r:id="rId103"/>
    <p:sldId id="377" r:id="rId104"/>
    <p:sldId id="378" r:id="rId105"/>
    <p:sldId id="379" r:id="rId106"/>
    <p:sldId id="380" r:id="rId107"/>
    <p:sldId id="381" r:id="rId108"/>
    <p:sldId id="382" r:id="rId109"/>
    <p:sldId id="479" r:id="rId110"/>
    <p:sldId id="388" r:id="rId111"/>
    <p:sldId id="502" r:id="rId112"/>
    <p:sldId id="527" r:id="rId113"/>
    <p:sldId id="528" r:id="rId114"/>
    <p:sldId id="529" r:id="rId115"/>
    <p:sldId id="530" r:id="rId116"/>
    <p:sldId id="531" r:id="rId117"/>
    <p:sldId id="532" r:id="rId118"/>
    <p:sldId id="533" r:id="rId119"/>
    <p:sldId id="534" r:id="rId120"/>
    <p:sldId id="535" r:id="rId121"/>
    <p:sldId id="536" r:id="rId122"/>
    <p:sldId id="537" r:id="rId123"/>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08.02.2024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08.02.2024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41</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97</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08.02.2024</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08/02/2024</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08.02.2024</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08.02.2024</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77.png"/><Relationship Id="rId1" Type="http://schemas.openxmlformats.org/officeDocument/2006/relationships/slideLayout" Target="../slideLayouts/slideLayout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6.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gif"/><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sco.wikipedia.org/wiki/Facebook" TargetMode="External"/><Relationship Id="rId18" Type="http://schemas.openxmlformats.org/officeDocument/2006/relationships/image" Target="../media/image26.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3.png"/><Relationship Id="rId17" Type="http://schemas.openxmlformats.org/officeDocument/2006/relationships/hyperlink" Target="https://en.wikipedia.org/wiki/Google_logo" TargetMode="External"/><Relationship Id="rId2" Type="http://schemas.openxmlformats.org/officeDocument/2006/relationships/image" Target="../media/image16.png"/><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image" Target="../media/image20.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2.jpg"/><Relationship Id="rId19" Type="http://schemas.openxmlformats.org/officeDocument/2006/relationships/hyperlink" Target="http://whatchareading.com/havent-forgotten-k-jessica-jones/" TargetMode="External"/><Relationship Id="rId4" Type="http://schemas.openxmlformats.org/officeDocument/2006/relationships/image" Target="../media/image19.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a:t>
            </a:r>
            <a:r>
              <a:rPr lang="en-US" altLang="pl-PL" dirty="0"/>
              <a:t>Machine Deep Learning, Text Mining </a:t>
            </a:r>
            <a:r>
              <a:rPr lang="en-US" altLang="pl-PL" dirty="0" err="1"/>
              <a:t>i</a:t>
            </a:r>
            <a:r>
              <a:rPr lang="en-US" altLang="pl-PL" dirty="0"/>
              <a:t> XAI w </a:t>
            </a:r>
            <a:r>
              <a:rPr lang="en-US" altLang="pl-PL" dirty="0" err="1"/>
              <a:t>Pythonie</a:t>
            </a:r>
            <a:r>
              <a:rPr lang="en-US" altLang="pl-PL" dirty="0"/>
              <a:t> </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70FA3D-5368-9E26-350C-073F54CFC327}"/>
              </a:ext>
            </a:extLst>
          </p:cNvPr>
          <p:cNvSpPr>
            <a:spLocks noGrp="1"/>
          </p:cNvSpPr>
          <p:nvPr>
            <p:ph type="body" sz="quarter" idx="25"/>
          </p:nvPr>
        </p:nvSpPr>
        <p:spPr/>
        <p:txBody>
          <a:bodyPr/>
          <a:lstStyle/>
          <a:p>
            <a:r>
              <a:rPr lang="pl-PL" dirty="0"/>
              <a:t>Narzędzia do analizy NLP w języku polskim</a:t>
            </a:r>
          </a:p>
        </p:txBody>
      </p:sp>
      <p:sp>
        <p:nvSpPr>
          <p:cNvPr id="7" name="pole tekstowe 6">
            <a:extLst>
              <a:ext uri="{FF2B5EF4-FFF2-40B4-BE49-F238E27FC236}">
                <a16:creationId xmlns:a16="http://schemas.microsoft.com/office/drawing/2014/main" id="{F5981797-059B-D9FB-C51E-1837A46B3639}"/>
              </a:ext>
            </a:extLst>
          </p:cNvPr>
          <p:cNvSpPr txBox="1"/>
          <p:nvPr/>
        </p:nvSpPr>
        <p:spPr>
          <a:xfrm>
            <a:off x="1198418" y="1421199"/>
            <a:ext cx="4572000" cy="2368021"/>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Narzędzia do przetwarzania tekstu:</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NLTK (Natural Language Toolkit):</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Biblioteka </a:t>
            </a:r>
            <a:r>
              <a:rPr lang="pl-PL"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Pythona</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do przetwarzania języka naturalnego, która oferuje wiele narzędzi do analizy tekstu.</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spaCy</a:t>
            </a: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Inna popularna biblioteka </a:t>
            </a:r>
            <a:r>
              <a:rPr lang="pl-PL"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Pythona</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do przetwarzania języka naturalnego, która oferuje również wsparcie dla języka polskiego.</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Stanford NLP:</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Zestaw narzędzi NLP rozwijanych przez Stanford University, które obejmują analizę języka polskiego.</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32209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AB0CEC-0A1F-4A7A-3AD2-BCD95ADE1967}"/>
              </a:ext>
            </a:extLst>
          </p:cNvPr>
          <p:cNvSpPr>
            <a:spLocks noGrp="1"/>
          </p:cNvSpPr>
          <p:nvPr>
            <p:ph type="body" sz="quarter" idx="25"/>
          </p:nvPr>
        </p:nvSpPr>
        <p:spPr/>
        <p:txBody>
          <a:bodyPr/>
          <a:lstStyle/>
          <a:p>
            <a:endParaRPr lang="pl-PL"/>
          </a:p>
        </p:txBody>
      </p:sp>
      <p:sp>
        <p:nvSpPr>
          <p:cNvPr id="7" name="pole tekstowe 6">
            <a:extLst>
              <a:ext uri="{FF2B5EF4-FFF2-40B4-BE49-F238E27FC236}">
                <a16:creationId xmlns:a16="http://schemas.microsoft.com/office/drawing/2014/main" id="{E1C4715D-DC8C-65A3-92E4-F592EB104212}"/>
              </a:ext>
            </a:extLst>
          </p:cNvPr>
          <p:cNvSpPr txBox="1"/>
          <p:nvPr/>
        </p:nvSpPr>
        <p:spPr>
          <a:xfrm>
            <a:off x="1371600" y="1521090"/>
            <a:ext cx="4572000" cy="2368021"/>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Modele języka i </a:t>
            </a:r>
            <a:r>
              <a:rPr lang="pl-PL"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tokenizatory</a:t>
            </a: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BERT:</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Modele języka oparte na transformerach, takie jak </a:t>
            </a:r>
            <a:r>
              <a:rPr lang="pl-PL"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PolBERT</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które są trenowane na dużych korpusach tekstu polskiego.</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Word2Vec i </a:t>
            </a:r>
            <a:r>
              <a:rPr lang="pl-PL"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FastText</a:t>
            </a: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Modele </a:t>
            </a:r>
            <a:r>
              <a:rPr lang="pl-PL"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osadzeń</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słów, które mogą być używane do analizy semantycznej tekstu w języku polskim.</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SentencePiece</a:t>
            </a: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Narzędzie do </a:t>
            </a:r>
            <a:r>
              <a:rPr lang="pl-PL"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tokenizacji</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tekstu, które może być używane do tworzenia </a:t>
            </a:r>
            <a:r>
              <a:rPr lang="pl-PL"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tokenów</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w języku polskim.</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104923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23A04D-9BC8-E8F7-AD61-82004212DEC3}"/>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612CAA8-8AAC-6900-F466-3444946296EC}"/>
              </a:ext>
            </a:extLst>
          </p:cNvPr>
          <p:cNvSpPr txBox="1"/>
          <p:nvPr/>
        </p:nvSpPr>
        <p:spPr>
          <a:xfrm>
            <a:off x="1184564" y="1681777"/>
            <a:ext cx="4572000" cy="1672574"/>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Zasoby lingwistyczne:</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NKJP (Narodowy Korpus Języka Polskiego):</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Duży korpus tekstów polskich, który może być wykorzystywany do trenowania modeli językowych i oceny ich jakości.</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Poliqarp</a:t>
            </a: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Narzędzie do analizy i przetwarzania tekstu w języku polskim, rozwijane przez Instytut Podstaw Informatyki PAN.</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044267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8AE92A-0F66-5E80-067C-F86131A49E94}"/>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4E9B4831-6EE3-6603-BEAC-079696B14999}"/>
              </a:ext>
            </a:extLst>
          </p:cNvPr>
          <p:cNvSpPr txBox="1"/>
          <p:nvPr/>
        </p:nvSpPr>
        <p:spPr>
          <a:xfrm>
            <a:off x="1073727" y="1662717"/>
            <a:ext cx="4572000" cy="1870192"/>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Biblioteki do analizy sentymentu i klasyfikacji tekstu:</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VADER:</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Narzędzie do analizy sentymentu w tekście, które może być używane do określania tonu wypowiedzi w języku polskim.</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pl-PL"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scikit-learn</a:t>
            </a:r>
            <a:r>
              <a:rPr lang="pl-PL"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Biblioteka </a:t>
            </a:r>
            <a:r>
              <a:rPr lang="pl-PL"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Pythona</a:t>
            </a:r>
            <a:r>
              <a:rPr lang="pl-PL" sz="1200" kern="0" dirty="0">
                <a:effectLst/>
                <a:latin typeface="Times New Roman" panose="02020603050405020304" pitchFamily="18" charset="0"/>
                <a:ea typeface="Times New Roman" panose="02020603050405020304" pitchFamily="18" charset="0"/>
                <a:cs typeface="Times New Roman" panose="02020603050405020304" pitchFamily="18" charset="0"/>
              </a:rPr>
              <a:t> do uczenia maszynowego, która oferuje wiele algorytmów klasyfikacji tekstu, które mogą być dostosowane do analizy tekstu polskiego.</a:t>
            </a:r>
            <a:endParaRPr lang="pl-PL"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6453952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176D2-E268-98F5-5B63-6950014E055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36E612-AA37-CCE1-A92F-71C78EF3043A}"/>
              </a:ext>
            </a:extLst>
          </p:cNvPr>
          <p:cNvSpPr>
            <a:spLocks noGrp="1"/>
          </p:cNvSpPr>
          <p:nvPr>
            <p:ph type="body" sz="quarter" idx="25"/>
          </p:nvPr>
        </p:nvSpPr>
        <p:spPr/>
        <p:txBody>
          <a:bodyPr/>
          <a:lstStyle/>
          <a:p>
            <a:r>
              <a:rPr lang="pl-PL" dirty="0" err="1"/>
              <a:t>Explainable</a:t>
            </a:r>
            <a:r>
              <a:rPr lang="pl-PL" dirty="0"/>
              <a:t> Machine Learning</a:t>
            </a:r>
          </a:p>
        </p:txBody>
      </p:sp>
      <p:sp>
        <p:nvSpPr>
          <p:cNvPr id="4" name="pole tekstowe 3">
            <a:extLst>
              <a:ext uri="{FF2B5EF4-FFF2-40B4-BE49-F238E27FC236}">
                <a16:creationId xmlns:a16="http://schemas.microsoft.com/office/drawing/2014/main" id="{35DD9380-D665-CE90-4CE3-93017274CA13}"/>
              </a:ext>
            </a:extLst>
          </p:cNvPr>
          <p:cNvSpPr txBox="1"/>
          <p:nvPr/>
        </p:nvSpPr>
        <p:spPr>
          <a:xfrm>
            <a:off x="969818" y="1163241"/>
            <a:ext cx="5950527" cy="3139321"/>
          </a:xfrm>
          <a:prstGeom prst="rect">
            <a:avLst/>
          </a:prstGeom>
          <a:noFill/>
        </p:spPr>
        <p:txBody>
          <a:bodyPr wrap="square">
            <a:spAutoFit/>
          </a:bodyPr>
          <a:lstStyle/>
          <a:p>
            <a:r>
              <a:rPr lang="pl-PL" dirty="0" err="1"/>
              <a:t>Explainable</a:t>
            </a:r>
            <a:r>
              <a:rPr lang="pl-PL" dirty="0"/>
              <a:t> Machine Learning (XAI) to koncepcja związana z rozwojem modeli i algorytmów uczenia maszynowego, które potrafią dostarczyć jasne i zrozumiałe wyjaśnienia swoich prognoz lub decyzji ludziom. Potrzeba tłumaczenia wynika z tego, że skomplikowane modele uczenia maszynowego, zwłaszcza głębokie sieci neuronowe, często działają jak "czarne skrzynki", co sprawia, że trudno jest użytkownikom zrozumieć, w jaki sposób i dlaczego konkretne rozstrzygnięcie lub przewidywanie zostało podjęte.</a:t>
            </a:r>
          </a:p>
        </p:txBody>
      </p:sp>
    </p:spTree>
    <p:extLst>
      <p:ext uri="{BB962C8B-B14F-4D97-AF65-F5344CB8AC3E}">
        <p14:creationId xmlns:p14="http://schemas.microsoft.com/office/powerpoint/2010/main" val="3625166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DF2A0-33BD-61FA-8A93-B9051B4E86B5}"/>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7EC1EF9-2006-F055-D98D-99FCB2EF7175}"/>
              </a:ext>
            </a:extLst>
          </p:cNvPr>
          <p:cNvSpPr>
            <a:spLocks noGrp="1"/>
          </p:cNvSpPr>
          <p:nvPr>
            <p:ph type="body" sz="quarter" idx="25"/>
          </p:nvPr>
        </p:nvSpPr>
        <p:spPr/>
        <p:txBody>
          <a:bodyPr/>
          <a:lstStyle/>
          <a:p>
            <a:r>
              <a:rPr lang="en-US" dirty="0" err="1"/>
              <a:t>Kluczowe</a:t>
            </a:r>
            <a:r>
              <a:rPr lang="en-US" dirty="0"/>
              <a:t> </a:t>
            </a:r>
            <a:r>
              <a:rPr lang="en-US" dirty="0" err="1"/>
              <a:t>aspekty</a:t>
            </a:r>
            <a:r>
              <a:rPr lang="en-US" dirty="0"/>
              <a:t> Explainable Machine Learning </a:t>
            </a:r>
            <a:endParaRPr lang="pl-PL" dirty="0"/>
          </a:p>
        </p:txBody>
      </p:sp>
      <p:sp>
        <p:nvSpPr>
          <p:cNvPr id="5" name="pole tekstowe 4">
            <a:extLst>
              <a:ext uri="{FF2B5EF4-FFF2-40B4-BE49-F238E27FC236}">
                <a16:creationId xmlns:a16="http://schemas.microsoft.com/office/drawing/2014/main" id="{AA9B3CFF-612D-8DBE-E411-9047F3C3EA6E}"/>
              </a:ext>
            </a:extLst>
          </p:cNvPr>
          <p:cNvSpPr txBox="1"/>
          <p:nvPr/>
        </p:nvSpPr>
        <p:spPr>
          <a:xfrm>
            <a:off x="1101435" y="1883447"/>
            <a:ext cx="6296891" cy="2031325"/>
          </a:xfrm>
          <a:prstGeom prst="rect">
            <a:avLst/>
          </a:prstGeom>
          <a:noFill/>
        </p:spPr>
        <p:txBody>
          <a:bodyPr wrap="square">
            <a:spAutoFit/>
          </a:bodyPr>
          <a:lstStyle/>
          <a:p>
            <a:r>
              <a:rPr lang="pl-PL" dirty="0"/>
              <a:t>Interpretowalność:</a:t>
            </a:r>
          </a:p>
          <a:p>
            <a:endParaRPr lang="pl-PL" dirty="0"/>
          </a:p>
          <a:p>
            <a:r>
              <a:rPr lang="pl-PL" dirty="0"/>
              <a:t>    Interpretowalność globalna: Zrozumienie ogólnej funkcji modelu, takiej jak znaczenie różnych cech w całym zbiorze danych.</a:t>
            </a:r>
          </a:p>
          <a:p>
            <a:r>
              <a:rPr lang="pl-PL" dirty="0"/>
              <a:t>    Interpretowalność lokalna: Zrozumienie decyzji modelu dla określonego przypadku lub przewidywania.</a:t>
            </a:r>
          </a:p>
        </p:txBody>
      </p:sp>
    </p:spTree>
    <p:extLst>
      <p:ext uri="{BB962C8B-B14F-4D97-AF65-F5344CB8AC3E}">
        <p14:creationId xmlns:p14="http://schemas.microsoft.com/office/powerpoint/2010/main" val="8937015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70CB7-F88F-33C2-068F-CFF8CC88D0EF}"/>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DFC00-DF88-E633-45F4-1AA0C9220CEB}"/>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4D12E8D5-2D22-583B-49CB-6B4D8D3F69CB}"/>
              </a:ext>
            </a:extLst>
          </p:cNvPr>
          <p:cNvSpPr txBox="1"/>
          <p:nvPr/>
        </p:nvSpPr>
        <p:spPr>
          <a:xfrm>
            <a:off x="852054" y="1094107"/>
            <a:ext cx="7945581" cy="3416320"/>
          </a:xfrm>
          <a:prstGeom prst="rect">
            <a:avLst/>
          </a:prstGeom>
          <a:noFill/>
        </p:spPr>
        <p:txBody>
          <a:bodyPr wrap="square">
            <a:spAutoFit/>
          </a:bodyPr>
          <a:lstStyle/>
          <a:p>
            <a:r>
              <a:rPr lang="pl-PL" dirty="0"/>
              <a:t>Podejścia niezależne od modelu:</a:t>
            </a:r>
          </a:p>
          <a:p>
            <a:endParaRPr lang="pl-PL" dirty="0"/>
          </a:p>
          <a:p>
            <a:r>
              <a:rPr lang="pl-PL" dirty="0"/>
              <a:t>    Techniki, które można zastosować do dowolnego modelu uczenia maszynowego, niezależnie od jego podstawowej architektury. To pozwala na elastyczność w wyborze modeli na podstawie osiągnięć bez rezygnacji z interpretowalności.</a:t>
            </a:r>
          </a:p>
          <a:p>
            <a:endParaRPr lang="pl-PL" dirty="0"/>
          </a:p>
          <a:p>
            <a:r>
              <a:rPr lang="pl-PL" dirty="0"/>
              <a:t>Ważność cech:</a:t>
            </a:r>
          </a:p>
          <a:p>
            <a:endParaRPr lang="pl-PL" dirty="0"/>
          </a:p>
          <a:p>
            <a:r>
              <a:rPr lang="pl-PL" dirty="0"/>
              <a:t>    Identyfikowanie i ocenianie cech, które najbardziej przyczyniają się do prognoz modelu. Pomaga to użytkownikom zrozumieć, które zmienne mają największy wpływ na wyniki.</a:t>
            </a:r>
          </a:p>
        </p:txBody>
      </p:sp>
    </p:spTree>
    <p:extLst>
      <p:ext uri="{BB962C8B-B14F-4D97-AF65-F5344CB8AC3E}">
        <p14:creationId xmlns:p14="http://schemas.microsoft.com/office/powerpoint/2010/main" val="3257310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CD812-70A7-9840-9A22-EE042E1A44DF}"/>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9989A4-66FF-2487-0C45-281341B4A0A8}"/>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C7ACBFC8-EB92-80A4-3728-B600FA0820AA}"/>
              </a:ext>
            </a:extLst>
          </p:cNvPr>
          <p:cNvSpPr txBox="1"/>
          <p:nvPr/>
        </p:nvSpPr>
        <p:spPr>
          <a:xfrm>
            <a:off x="741507" y="1364224"/>
            <a:ext cx="7660986" cy="3139321"/>
          </a:xfrm>
          <a:prstGeom prst="rect">
            <a:avLst/>
          </a:prstGeom>
          <a:noFill/>
        </p:spPr>
        <p:txBody>
          <a:bodyPr wrap="square">
            <a:spAutoFit/>
          </a:bodyPr>
          <a:lstStyle/>
          <a:p>
            <a:r>
              <a:rPr lang="pl-PL" dirty="0"/>
              <a:t>Mapy istotności i mapy ciepła:</a:t>
            </a:r>
          </a:p>
          <a:p>
            <a:endParaRPr lang="pl-PL" dirty="0"/>
          </a:p>
          <a:p>
            <a:r>
              <a:rPr lang="pl-PL" dirty="0"/>
              <a:t>    Wizualizowanie części danych wejściowych, które miały największy wpływ na decyzję modelu. Jest to szczególnie przydatne dla modeli opartych na obrazach.</a:t>
            </a:r>
          </a:p>
          <a:p>
            <a:endParaRPr lang="pl-PL" dirty="0"/>
          </a:p>
          <a:p>
            <a:r>
              <a:rPr lang="pl-PL" dirty="0"/>
              <a:t>Systemy oparte na zasadach:</a:t>
            </a:r>
          </a:p>
          <a:p>
            <a:endParaRPr lang="pl-PL" dirty="0"/>
          </a:p>
          <a:p>
            <a:r>
              <a:rPr lang="pl-PL" dirty="0"/>
              <a:t>    Reprezentowanie logiki decyzyjnej modelu w formie zrozumiałych dla ludzi zasad. To podejście często jest używane do drzew decyzyjnych i modeli opartych na zasadach.</a:t>
            </a:r>
          </a:p>
        </p:txBody>
      </p:sp>
    </p:spTree>
    <p:extLst>
      <p:ext uri="{BB962C8B-B14F-4D97-AF65-F5344CB8AC3E}">
        <p14:creationId xmlns:p14="http://schemas.microsoft.com/office/powerpoint/2010/main" val="4978291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AE7A1-FF49-175F-9EA5-DD4B52DDBC3E}"/>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05B8AEF-839D-4BC5-CEEF-D40EF023317A}"/>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93CB1B5A-95FD-CCE8-AC33-D03D182800BD}"/>
              </a:ext>
            </a:extLst>
          </p:cNvPr>
          <p:cNvSpPr txBox="1"/>
          <p:nvPr/>
        </p:nvSpPr>
        <p:spPr>
          <a:xfrm>
            <a:off x="685800" y="1274216"/>
            <a:ext cx="8160327" cy="3139321"/>
          </a:xfrm>
          <a:prstGeom prst="rect">
            <a:avLst/>
          </a:prstGeom>
          <a:noFill/>
        </p:spPr>
        <p:txBody>
          <a:bodyPr wrap="square">
            <a:spAutoFit/>
          </a:bodyPr>
          <a:lstStyle/>
          <a:p>
            <a:r>
              <a:rPr lang="pl-PL" dirty="0"/>
              <a:t>LIME (</a:t>
            </a:r>
            <a:r>
              <a:rPr lang="pl-PL" dirty="0" err="1"/>
              <a:t>Local</a:t>
            </a:r>
            <a:r>
              <a:rPr lang="pl-PL" dirty="0"/>
              <a:t> </a:t>
            </a:r>
            <a:r>
              <a:rPr lang="pl-PL" dirty="0" err="1"/>
              <a:t>Interpretable</a:t>
            </a:r>
            <a:r>
              <a:rPr lang="pl-PL" dirty="0"/>
              <a:t> Model-</a:t>
            </a:r>
            <a:r>
              <a:rPr lang="pl-PL" dirty="0" err="1"/>
              <a:t>agnostic</a:t>
            </a:r>
            <a:r>
              <a:rPr lang="pl-PL" dirty="0"/>
              <a:t> </a:t>
            </a:r>
            <a:r>
              <a:rPr lang="pl-PL" dirty="0" err="1"/>
              <a:t>Explanations</a:t>
            </a:r>
            <a:r>
              <a:rPr lang="pl-PL" dirty="0"/>
              <a:t>):</a:t>
            </a:r>
          </a:p>
          <a:p>
            <a:endParaRPr lang="pl-PL" dirty="0"/>
          </a:p>
          <a:p>
            <a:r>
              <a:rPr lang="pl-PL" dirty="0"/>
              <a:t>    Generowanie interpretowalnych i lokalnie wiernych wyjaśnień dla prognoz modelu, nawet dla skomplikowanych modeli, poprzez trenowanie prostszych modeli na lokalnie zakłóconych danych.</a:t>
            </a:r>
          </a:p>
          <a:p>
            <a:endParaRPr lang="pl-PL" dirty="0"/>
          </a:p>
          <a:p>
            <a:r>
              <a:rPr lang="pl-PL" dirty="0"/>
              <a:t>SHAP (</a:t>
            </a:r>
            <a:r>
              <a:rPr lang="pl-PL" dirty="0" err="1"/>
              <a:t>SHapley</a:t>
            </a:r>
            <a:r>
              <a:rPr lang="pl-PL" dirty="0"/>
              <a:t> </a:t>
            </a:r>
            <a:r>
              <a:rPr lang="pl-PL" dirty="0" err="1"/>
              <a:t>Additive</a:t>
            </a:r>
            <a:r>
              <a:rPr lang="pl-PL" dirty="0"/>
              <a:t> </a:t>
            </a:r>
            <a:r>
              <a:rPr lang="pl-PL" dirty="0" err="1"/>
              <a:t>exPlanations</a:t>
            </a:r>
            <a:r>
              <a:rPr lang="pl-PL" dirty="0"/>
              <a:t>):</a:t>
            </a:r>
          </a:p>
          <a:p>
            <a:endParaRPr lang="pl-PL" dirty="0"/>
          </a:p>
          <a:p>
            <a:r>
              <a:rPr lang="pl-PL" dirty="0"/>
              <a:t>    Korzystając z teorii gier kooperacyjnych, wartości SHAP alokują wkłady każdej cechy do prognozy, zapewniając sposób sprawiedliwego rozdzielenia istotności między cechami.</a:t>
            </a:r>
          </a:p>
        </p:txBody>
      </p:sp>
    </p:spTree>
    <p:extLst>
      <p:ext uri="{BB962C8B-B14F-4D97-AF65-F5344CB8AC3E}">
        <p14:creationId xmlns:p14="http://schemas.microsoft.com/office/powerpoint/2010/main" val="13723142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9CFF0-0E40-7C5B-EFB6-0FFF5AA479CD}"/>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A2CBC0A-60DD-C986-B1FA-0C100438320F}"/>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D3C06D85-E549-8EE6-00CF-8803EDDE377F}"/>
              </a:ext>
            </a:extLst>
          </p:cNvPr>
          <p:cNvSpPr txBox="1"/>
          <p:nvPr/>
        </p:nvSpPr>
        <p:spPr>
          <a:xfrm>
            <a:off x="734290" y="1232744"/>
            <a:ext cx="8021782" cy="3416320"/>
          </a:xfrm>
          <a:prstGeom prst="rect">
            <a:avLst/>
          </a:prstGeom>
          <a:noFill/>
        </p:spPr>
        <p:txBody>
          <a:bodyPr wrap="square">
            <a:spAutoFit/>
          </a:bodyPr>
          <a:lstStyle/>
          <a:p>
            <a:r>
              <a:rPr lang="pl-PL" dirty="0"/>
              <a:t> Rozważania etyczne:</a:t>
            </a:r>
          </a:p>
          <a:p>
            <a:r>
              <a:rPr lang="pl-PL" dirty="0"/>
              <a:t>        XAI zajmuje się również kwestiami etycznymi, pozwalając użytkownikom ocenić i potencjalnie łagodzić uprzedzenia w modelach, sprawiając, że systemy uczenia maszynowego stają się bardziej wiarygodne i transparentne.</a:t>
            </a:r>
          </a:p>
          <a:p>
            <a:endParaRPr lang="pl-PL" dirty="0"/>
          </a:p>
          <a:p>
            <a:r>
              <a:rPr lang="pl-PL" dirty="0" err="1"/>
              <a:t>Explainable</a:t>
            </a:r>
            <a:r>
              <a:rPr lang="pl-PL" dirty="0"/>
              <a:t> Machine Learning jest szczególnie istotne w aplikacjach, gdzie skutki decyzji są znaczące, takich jak opieka zdrowotna, finanse czy wymiar sprawiedliwości, gdzie przejrzystość i odpowiedzialność są kluczowe. Umożliwia to interesariuszom, w tym ekspertom dziedzinowym, zaufanie, weryfikację i zrozumienie decyzji podejmowanych przez modele uczenia maszynowego.</a:t>
            </a:r>
          </a:p>
        </p:txBody>
      </p:sp>
    </p:spTree>
    <p:extLst>
      <p:ext uri="{BB962C8B-B14F-4D97-AF65-F5344CB8AC3E}">
        <p14:creationId xmlns:p14="http://schemas.microsoft.com/office/powerpoint/2010/main" val="1244795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Narzędzia stosowane w uczeniu maszynowym: język </a:t>
            </a:r>
            <a:r>
              <a:rPr lang="pl-PL" dirty="0" err="1"/>
              <a:t>Python</a:t>
            </a:r>
            <a:r>
              <a:rPr lang="pl-PL" dirty="0"/>
              <a:t>, środowiska developerskie</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Machine Learning, </a:t>
            </a:r>
            <a:r>
              <a:rPr lang="pl-PL" dirty="0" err="1"/>
              <a:t>Deep</a:t>
            </a:r>
            <a:r>
              <a:rPr lang="pl-PL" dirty="0"/>
              <a:t> Learning– podstawowe pojęcia, zasada działania, zastosowania</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Pakiet </a:t>
            </a:r>
            <a:r>
              <a:rPr lang="pl-PL" dirty="0" err="1"/>
              <a:t>Scikit</a:t>
            </a:r>
            <a:r>
              <a:rPr lang="pl-PL" dirty="0"/>
              <a:t> – </a:t>
            </a:r>
            <a:r>
              <a:rPr lang="pl-PL" dirty="0" err="1"/>
              <a:t>learn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Pakiet </a:t>
            </a:r>
            <a:r>
              <a:rPr lang="pl-PL" dirty="0" err="1"/>
              <a:t>TensorFlow</a:t>
            </a:r>
            <a:endParaRPr lang="pl-PL" dirty="0"/>
          </a:p>
        </p:txBody>
      </p:sp>
      <p:sp>
        <p:nvSpPr>
          <p:cNvPr id="8" name="Symbol zastępczy tekstu 7"/>
          <p:cNvSpPr>
            <a:spLocks noGrp="1"/>
          </p:cNvSpPr>
          <p:nvPr>
            <p:ph type="body" sz="quarter" idx="33"/>
          </p:nvPr>
        </p:nvSpPr>
        <p:spPr>
          <a:xfrm>
            <a:off x="1581528" y="2724729"/>
            <a:ext cx="7105272" cy="279757"/>
          </a:xfrm>
        </p:spPr>
        <p:txBody>
          <a:bodyPr/>
          <a:lstStyle/>
          <a:p>
            <a:r>
              <a:rPr lang="pl-PL" dirty="0" err="1"/>
              <a:t>Deep</a:t>
            </a:r>
            <a:r>
              <a:rPr lang="pl-PL" dirty="0"/>
              <a:t> Learning (uczenie głębokie) – zastosowania </a:t>
            </a:r>
            <a:r>
              <a:rPr lang="pl-PL" dirty="0" err="1"/>
              <a:t>bibiliotek</a:t>
            </a:r>
            <a:r>
              <a:rPr lang="pl-PL" dirty="0"/>
              <a:t> </a:t>
            </a:r>
            <a:r>
              <a:rPr lang="pl-PL" dirty="0" err="1"/>
              <a:t>scikit-learn</a:t>
            </a:r>
            <a:r>
              <a:rPr lang="pl-PL" dirty="0"/>
              <a:t> oraz </a:t>
            </a:r>
            <a:r>
              <a:rPr lang="pl-PL" dirty="0" err="1"/>
              <a:t>keras</a:t>
            </a:r>
            <a:endParaRPr lang="pl-PL" dirty="0"/>
          </a:p>
        </p:txBody>
      </p:sp>
      <p:sp>
        <p:nvSpPr>
          <p:cNvPr id="9" name="Symbol zastępczy tekstu 8"/>
          <p:cNvSpPr>
            <a:spLocks noGrp="1"/>
          </p:cNvSpPr>
          <p:nvPr>
            <p:ph type="body" sz="quarter" idx="34"/>
          </p:nvPr>
        </p:nvSpPr>
        <p:spPr>
          <a:xfrm>
            <a:off x="1581528" y="3095805"/>
            <a:ext cx="7105272" cy="279757"/>
          </a:xfrm>
        </p:spPr>
        <p:txBody>
          <a:bodyPr/>
          <a:lstStyle/>
          <a:p>
            <a:r>
              <a:rPr lang="en-US" dirty="0"/>
              <a:t>Text Mining/Natural Language Processing</a:t>
            </a:r>
          </a:p>
        </p:txBody>
      </p:sp>
      <p:sp>
        <p:nvSpPr>
          <p:cNvPr id="10" name="Symbol zastępczy tekstu 9"/>
          <p:cNvSpPr>
            <a:spLocks noGrp="1"/>
          </p:cNvSpPr>
          <p:nvPr>
            <p:ph type="body" sz="quarter" idx="35"/>
          </p:nvPr>
        </p:nvSpPr>
        <p:spPr>
          <a:xfrm>
            <a:off x="1581528" y="3466881"/>
            <a:ext cx="7105272" cy="279757"/>
          </a:xfrm>
        </p:spPr>
        <p:txBody>
          <a:bodyPr/>
          <a:lstStyle/>
          <a:p>
            <a:r>
              <a:rPr lang="pl-PL" dirty="0" err="1"/>
              <a:t>Preprocessing</a:t>
            </a:r>
            <a:r>
              <a:rPr lang="pl-PL" dirty="0"/>
              <a:t> (Modelowanie danych niezbalansowanych, Detekcja anomalii)</a:t>
            </a:r>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r>
              <a:rPr lang="en-US" dirty="0"/>
              <a:t>Explainable Machine Learning (XAI)</a:t>
            </a:r>
            <a:endParaRPr lang="pl-PL" dirty="0"/>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dirty="0"/>
          </a:p>
        </p:txBody>
      </p:sp>
      <p:sp>
        <p:nvSpPr>
          <p:cNvPr id="19" name="Symbol zastępczy tekstu 10">
            <a:extLst>
              <a:ext uri="{FF2B5EF4-FFF2-40B4-BE49-F238E27FC236}">
                <a16:creationId xmlns:a16="http://schemas.microsoft.com/office/drawing/2014/main" id="{D608785E-E5C9-29EE-FEBC-99211DF1D38E}"/>
              </a:ext>
            </a:extLst>
          </p:cNvPr>
          <p:cNvSpPr txBox="1">
            <a:spLocks/>
          </p:cNvSpPr>
          <p:nvPr/>
        </p:nvSpPr>
        <p:spPr bwMode="auto">
          <a:xfrm>
            <a:off x="1581528" y="4225802"/>
            <a:ext cx="7105272" cy="27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b" anchorCtr="0" compatLnSpc="1">
            <a:prstTxWarp prst="textNoShape">
              <a:avLst/>
            </a:prstTxWarp>
            <a:spAutoFit/>
          </a:bodyPr>
          <a:lstStyle>
            <a:lvl1pPr marL="0" indent="-342900" algn="l" defTabSz="457200" rtl="0" eaLnBrk="1" fontAlgn="base" latinLnBrk="0" hangingPunct="1">
              <a:lnSpc>
                <a:spcPct val="110000"/>
              </a:lnSpc>
              <a:spcBef>
                <a:spcPct val="20000"/>
              </a:spcBef>
              <a:spcAft>
                <a:spcPct val="0"/>
              </a:spcAft>
              <a:buFont typeface="Wingdings" panose="05000000000000000000" pitchFamily="2" charset="2"/>
              <a:buNone/>
              <a:defRPr lang="pl-PL" sz="1200" b="1" kern="1200" smtClean="0">
                <a:solidFill>
                  <a:schemeClr val="tx1"/>
                </a:solidFill>
                <a:latin typeface="+mn-lt"/>
                <a:ea typeface="+mn-ea"/>
                <a:cs typeface="+mn-cs"/>
              </a:defRPr>
            </a:lvl1pPr>
            <a:lvl2pPr marL="0" indent="-285750" algn="l" defTabSz="457200" rtl="0" eaLnBrk="1" fontAlgn="base" latinLnBrk="0" hangingPunct="1">
              <a:lnSpc>
                <a:spcPct val="110000"/>
              </a:lnSpc>
              <a:spcBef>
                <a:spcPct val="20000"/>
              </a:spcBef>
              <a:spcAft>
                <a:spcPct val="0"/>
              </a:spcAft>
              <a:buFont typeface="Wingdings" panose="05000000000000000000" pitchFamily="2" charset="2"/>
              <a:buNone/>
              <a:defRPr lang="pl-PL" sz="900" b="0" kern="1200" smtClean="0">
                <a:solidFill>
                  <a:srgbClr val="FFFFFF"/>
                </a:solidFill>
                <a:latin typeface="+mn-lt"/>
                <a:ea typeface="+mn-ea"/>
                <a:cs typeface="+mn-cs"/>
              </a:defRPr>
            </a:lvl2pPr>
            <a:lvl3pPr marL="0" indent="-228600" algn="l" defTabSz="457200" rtl="0" eaLnBrk="1" fontAlgn="base" latinLnBrk="0" hangingPunct="1">
              <a:lnSpc>
                <a:spcPct val="110000"/>
              </a:lnSpc>
              <a:spcBef>
                <a:spcPct val="20000"/>
              </a:spcBef>
              <a:spcAft>
                <a:spcPct val="0"/>
              </a:spcAft>
              <a:buFont typeface="Wingdings" panose="05000000000000000000" pitchFamily="2" charset="2"/>
              <a:buNone/>
              <a:defRPr lang="pl-PL" sz="900" b="0" kern="1200" smtClean="0">
                <a:solidFill>
                  <a:srgbClr val="FFFFFF"/>
                </a:solidFill>
                <a:latin typeface="+mn-lt"/>
                <a:ea typeface="+mn-ea"/>
                <a:cs typeface="+mn-cs"/>
              </a:defRPr>
            </a:lvl3pPr>
            <a:lvl4pPr marL="0" indent="-228600" algn="l" defTabSz="457200" rtl="0" eaLnBrk="1" fontAlgn="base" latinLnBrk="0" hangingPunct="1">
              <a:lnSpc>
                <a:spcPct val="110000"/>
              </a:lnSpc>
              <a:spcBef>
                <a:spcPct val="20000"/>
              </a:spcBef>
              <a:spcAft>
                <a:spcPct val="0"/>
              </a:spcAft>
              <a:buFont typeface="Wingdings" panose="05000000000000000000" pitchFamily="2" charset="2"/>
              <a:buNone/>
              <a:defRPr lang="pl-PL" sz="900" b="0" kern="1200" smtClean="0">
                <a:solidFill>
                  <a:srgbClr val="FFFFFF"/>
                </a:solidFill>
                <a:latin typeface="+mn-lt"/>
                <a:ea typeface="+mn-ea"/>
                <a:cs typeface="+mn-cs"/>
              </a:defRPr>
            </a:lvl4pPr>
            <a:lvl5pPr marL="0" indent="-228600" algn="l" defTabSz="457200" rtl="0" eaLnBrk="1" fontAlgn="base" latinLnBrk="0" hangingPunct="1">
              <a:lnSpc>
                <a:spcPct val="110000"/>
              </a:lnSpc>
              <a:spcBef>
                <a:spcPct val="20000"/>
              </a:spcBef>
              <a:spcAft>
                <a:spcPct val="0"/>
              </a:spcAft>
              <a:buFont typeface="Wingdings" panose="05000000000000000000" pitchFamily="2" charset="2"/>
              <a:buNone/>
              <a:defRPr lang="pl-PL" sz="900" b="0" kern="1200" dirty="0" err="1" smtClean="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pl-PL" dirty="0"/>
              <a:t>Co dalej? Ścieżka edukacyjna</a:t>
            </a:r>
            <a:endParaRPr lang="en-US" dirty="0"/>
          </a:p>
        </p:txBody>
      </p:sp>
      <p:sp>
        <p:nvSpPr>
          <p:cNvPr id="20" name="Symbol zastępczy tekstu 17">
            <a:extLst>
              <a:ext uri="{FF2B5EF4-FFF2-40B4-BE49-F238E27FC236}">
                <a16:creationId xmlns:a16="http://schemas.microsoft.com/office/drawing/2014/main" id="{7CABFC7D-B7CC-C19F-3AA0-06269D5DFDA6}"/>
              </a:ext>
            </a:extLst>
          </p:cNvPr>
          <p:cNvSpPr txBox="1">
            <a:spLocks/>
          </p:cNvSpPr>
          <p:nvPr/>
        </p:nvSpPr>
        <p:spPr bwMode="auto">
          <a:xfrm>
            <a:off x="457200" y="4210093"/>
            <a:ext cx="102003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spAutoFit/>
          </a:bodyPr>
          <a:lstStyle>
            <a:lvl1pPr marL="0" indent="-342900" algn="r" defTabSz="457200" rtl="0" eaLnBrk="1" fontAlgn="base" latinLnBrk="0" hangingPunct="1">
              <a:lnSpc>
                <a:spcPct val="110000"/>
              </a:lnSpc>
              <a:spcBef>
                <a:spcPct val="20000"/>
              </a:spcBef>
              <a:spcAft>
                <a:spcPct val="0"/>
              </a:spcAft>
              <a:buFont typeface="Wingdings" panose="05000000000000000000" pitchFamily="2" charset="2"/>
              <a:buNone/>
              <a:defRPr lang="pl-PL" sz="1200" b="0" kern="1200" baseline="0" dirty="0" smtClean="0">
                <a:solidFill>
                  <a:srgbClr val="26437E"/>
                </a:solidFill>
                <a:latin typeface="+mn-lt"/>
                <a:ea typeface="+mn-ea"/>
                <a:cs typeface="+mn-cs"/>
              </a:defRPr>
            </a:lvl1pPr>
            <a:lvl2pPr marL="0" indent="-285750" algn="l" defTabSz="457200" rtl="0" eaLnBrk="1" fontAlgn="base" latinLnBrk="0" hangingPunct="1">
              <a:lnSpc>
                <a:spcPct val="110000"/>
              </a:lnSpc>
              <a:spcBef>
                <a:spcPct val="20000"/>
              </a:spcBef>
              <a:spcAft>
                <a:spcPct val="0"/>
              </a:spcAft>
              <a:buFont typeface="Wingdings" panose="05000000000000000000" pitchFamily="2" charset="2"/>
              <a:buNone/>
              <a:defRPr lang="pl-PL" sz="900" b="0" kern="1200" smtClean="0">
                <a:solidFill>
                  <a:srgbClr val="FFFFFF"/>
                </a:solidFill>
                <a:latin typeface="+mn-lt"/>
                <a:ea typeface="+mn-ea"/>
                <a:cs typeface="+mn-cs"/>
              </a:defRPr>
            </a:lvl2pPr>
            <a:lvl3pPr marL="0" indent="-228600" algn="l" defTabSz="457200" rtl="0" eaLnBrk="1" fontAlgn="base" latinLnBrk="0" hangingPunct="1">
              <a:lnSpc>
                <a:spcPct val="110000"/>
              </a:lnSpc>
              <a:spcBef>
                <a:spcPct val="20000"/>
              </a:spcBef>
              <a:spcAft>
                <a:spcPct val="0"/>
              </a:spcAft>
              <a:buFont typeface="Wingdings" panose="05000000000000000000" pitchFamily="2" charset="2"/>
              <a:buNone/>
              <a:defRPr lang="pl-PL" sz="900" b="0" kern="1200" smtClean="0">
                <a:solidFill>
                  <a:srgbClr val="FFFFFF"/>
                </a:solidFill>
                <a:latin typeface="+mn-lt"/>
                <a:ea typeface="+mn-ea"/>
                <a:cs typeface="+mn-cs"/>
              </a:defRPr>
            </a:lvl3pPr>
            <a:lvl4pPr marL="0" indent="-228600" algn="l" defTabSz="457200" rtl="0" eaLnBrk="1" fontAlgn="base" latinLnBrk="0" hangingPunct="1">
              <a:lnSpc>
                <a:spcPct val="110000"/>
              </a:lnSpc>
              <a:spcBef>
                <a:spcPct val="20000"/>
              </a:spcBef>
              <a:spcAft>
                <a:spcPct val="0"/>
              </a:spcAft>
              <a:buFont typeface="Wingdings" panose="05000000000000000000" pitchFamily="2" charset="2"/>
              <a:buNone/>
              <a:defRPr lang="pl-PL" sz="900" b="0" kern="1200" smtClean="0">
                <a:solidFill>
                  <a:srgbClr val="FFFFFF"/>
                </a:solidFill>
                <a:latin typeface="+mn-lt"/>
                <a:ea typeface="+mn-ea"/>
                <a:cs typeface="+mn-cs"/>
              </a:defRPr>
            </a:lvl4pPr>
            <a:lvl5pPr marL="0" indent="-228600" algn="l" defTabSz="457200" rtl="0" eaLnBrk="1" fontAlgn="base" latinLnBrk="0" hangingPunct="1">
              <a:lnSpc>
                <a:spcPct val="110000"/>
              </a:lnSpc>
              <a:spcBef>
                <a:spcPct val="20000"/>
              </a:spcBef>
              <a:spcAft>
                <a:spcPct val="0"/>
              </a:spcAft>
              <a:buFont typeface="Wingdings" panose="05000000000000000000" pitchFamily="2" charset="2"/>
              <a:buNone/>
              <a:defRPr lang="pl-PL" sz="900" b="0" kern="1200" dirty="0" err="1" smtClean="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3.12</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08.02.2024</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3956</TotalTime>
  <Words>7206</Words>
  <Application>Microsoft Office PowerPoint</Application>
  <PresentationFormat>Pokaz na ekranie (16:9)</PresentationFormat>
  <Paragraphs>521</Paragraphs>
  <Slides>122</Slides>
  <Notes>3</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122</vt:i4>
      </vt:variant>
    </vt:vector>
  </HeadingPairs>
  <TitlesOfParts>
    <vt:vector size="129" baseType="lpstr">
      <vt:lpstr>Aptos</vt:lpstr>
      <vt:lpstr>Arial</vt:lpstr>
      <vt:lpstr>Calibri</vt:lpstr>
      <vt:lpstr>Courier New</vt:lpstr>
      <vt:lpstr>Times New Roman</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284</cp:revision>
  <dcterms:created xsi:type="dcterms:W3CDTF">2015-08-12T08:39:11Z</dcterms:created>
  <dcterms:modified xsi:type="dcterms:W3CDTF">2024-02-08T14:42:53Z</dcterms:modified>
</cp:coreProperties>
</file>